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handoutMasterIdLst>
    <p:handoutMasterId r:id="rId26"/>
  </p:handoutMasterIdLst>
  <p:sldIdLst>
    <p:sldId id="258"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3" r:id="rId22"/>
    <p:sldId id="352" r:id="rId23"/>
    <p:sldId id="354" r:id="rId24"/>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 name="1.Hafta 2. Ödev" id="{64F03D28-2976-488A-AB71-66893BCCE972}">
          <p14:sldIdLst>
            <p14:sldId id="345"/>
            <p14:sldId id="346"/>
          </p14:sldIdLst>
        </p14:section>
        <p14:section name="1.Hafta 3. Odev" id="{C3E8082A-11CA-46EC-ABA6-D6218BBF6C7F}">
          <p14:sldIdLst>
            <p14:sldId id="347"/>
            <p14:sldId id="348"/>
            <p14:sldId id="349"/>
            <p14:sldId id="350"/>
            <p14:sldId id="351"/>
            <p14:sldId id="353"/>
            <p14:sldId id="352"/>
          </p14:sldIdLst>
        </p14:section>
        <p14:section name="1. Hafta 4. Odev" id="{F26CDF1A-FA9D-433B-82A2-2C040F35D7BC}">
          <p14:sldIdLst>
            <p14:sldId id="3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26.05.2022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26.05.2022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26.05.2022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26.05.2022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26.05.2022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26.05.2022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26.05.2022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26.05.2022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26.05.2022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26.05.2022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26.05.2022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26.05.2022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26.05.2022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26.05.2022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adec="http://schemas.microsoft.com/office/drawing/2017/decorative" xmlns=""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XHTML ve HTML5 farkı </a:t>
            </a:r>
            <a:r>
              <a:rPr lang="tr-TR" b="1" dirty="0" smtClean="0">
                <a:latin typeface="Times New Roman" panose="02020603050405020304" pitchFamily="18" charset="0"/>
                <a:cs typeface="Times New Roman" panose="02020603050405020304" pitchFamily="18" charset="0"/>
              </a:rPr>
              <a:t>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HTML5, HTML in 5nci revizyonudur.</a:t>
            </a:r>
          </a:p>
          <a:p>
            <a:r>
              <a:rPr lang="tr-TR" dirty="0">
                <a:latin typeface="Times New Roman" panose="02020603050405020304" pitchFamily="18" charset="0"/>
                <a:cs typeface="Times New Roman" panose="02020603050405020304" pitchFamily="18" charset="0"/>
              </a:rPr>
              <a:t>XHTML Genişletilebilir HTML </a:t>
            </a:r>
            <a:r>
              <a:rPr lang="tr-TR" dirty="0" err="1">
                <a:latin typeface="Times New Roman" panose="02020603050405020304" pitchFamily="18" charset="0"/>
                <a:cs typeface="Times New Roman" panose="02020603050405020304" pitchFamily="18" charset="0"/>
              </a:rPr>
              <a:t>şeklindede</a:t>
            </a:r>
            <a:r>
              <a:rPr lang="tr-TR" dirty="0">
                <a:latin typeface="Times New Roman" panose="02020603050405020304" pitchFamily="18" charset="0"/>
                <a:cs typeface="Times New Roman" panose="02020603050405020304" pitchFamily="18" charset="0"/>
              </a:rPr>
              <a:t> değerlendirilir.</a:t>
            </a:r>
          </a:p>
          <a:p>
            <a:r>
              <a:rPr lang="tr-TR" dirty="0">
                <a:latin typeface="Times New Roman" panose="02020603050405020304" pitchFamily="18" charset="0"/>
                <a:cs typeface="Times New Roman" panose="02020603050405020304" pitchFamily="18" charset="0"/>
              </a:rPr>
              <a:t>XHTML, HTML ve XML arasında bir köprüdür.</a:t>
            </a:r>
          </a:p>
          <a:p>
            <a:r>
              <a:rPr lang="tr-TR" dirty="0">
                <a:latin typeface="Times New Roman" panose="02020603050405020304" pitchFamily="18" charset="0"/>
                <a:cs typeface="Times New Roman" panose="02020603050405020304" pitchFamily="18" charset="0"/>
              </a:rPr>
              <a:t>XHTML daha çok HTML 4 için kullanılır.</a:t>
            </a:r>
          </a:p>
          <a:p>
            <a:r>
              <a:rPr lang="tr-TR" dirty="0">
                <a:latin typeface="Times New Roman" panose="02020603050405020304" pitchFamily="18" charset="0"/>
                <a:cs typeface="Times New Roman" panose="02020603050405020304" pitchFamily="18" charset="0"/>
              </a:rPr>
              <a:t>HTML de açılan tüm etiketler kapanmalıdır.</a:t>
            </a:r>
          </a:p>
          <a:p>
            <a:r>
              <a:rPr lang="tr-TR" dirty="0">
                <a:latin typeface="Times New Roman" panose="02020603050405020304" pitchFamily="18" charset="0"/>
                <a:cs typeface="Times New Roman" panose="02020603050405020304" pitchFamily="18" charset="0"/>
              </a:rPr>
              <a:t>HTML kodlama üzerindeki gereksinimleri XHTML göre daha azdır.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Semantic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vs</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NonSemantic</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Semantik (diğer bir ifade ile anlamsal) elementler, geliştirici ve tarayıcıyı için anlamlı bir karşılığı olan HTML etiketlerini ifade etmekte. Örneğin, &lt;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 etiketi anlamlıdır. Çünkü, bu etiketi gördüğümüzde içeriğinde bir makale olduğunu </a:t>
            </a:r>
            <a:r>
              <a:rPr lang="tr-TR" dirty="0" smtClean="0">
                <a:latin typeface="Times New Roman" panose="02020603050405020304" pitchFamily="18" charset="0"/>
                <a:cs typeface="Times New Roman" panose="02020603050405020304" pitchFamily="18" charset="0"/>
              </a:rPr>
              <a:t>varsayabiliriz.</a:t>
            </a:r>
          </a:p>
          <a:p>
            <a:r>
              <a:rPr lang="tr-TR" dirty="0" smtClean="0">
                <a:latin typeface="Times New Roman" panose="02020603050405020304" pitchFamily="18" charset="0"/>
                <a:cs typeface="Times New Roman" panose="02020603050405020304" pitchFamily="18" charset="0"/>
              </a:rPr>
              <a:t>Semantik elementlerin aksine semantik olmayan elementler herhangi bir anlam içermez. Semantik elementler içerik hakkında bilgi vermezler</a:t>
            </a:r>
            <a:r>
              <a:rPr lang="tr-TR" dirty="0">
                <a:latin typeface="Times New Roman" panose="02020603050405020304" pitchFamily="18" charset="0"/>
                <a:cs typeface="Times New Roman" panose="02020603050405020304" pitchFamily="18" charset="0"/>
              </a:rPr>
              <a:t>. Bir grup için ortak olan semantiği işaretlemek için farklı niteliklerle </a:t>
            </a:r>
            <a:r>
              <a:rPr lang="tr-TR" dirty="0" smtClean="0">
                <a:latin typeface="Times New Roman" panose="02020603050405020304" pitchFamily="18" charset="0"/>
                <a:cs typeface="Times New Roman" panose="02020603050405020304" pitchFamily="18" charset="0"/>
              </a:rPr>
              <a:t>kullanılabilirler. Örneğin div ve </a:t>
            </a:r>
            <a:r>
              <a:rPr lang="tr-TR" dirty="0" err="1" smtClean="0">
                <a:latin typeface="Times New Roman" panose="02020603050405020304" pitchFamily="18" charset="0"/>
                <a:cs typeface="Times New Roman" panose="02020603050405020304" pitchFamily="18" charset="0"/>
              </a:rPr>
              <a:t>span</a:t>
            </a:r>
            <a:r>
              <a:rPr lang="tr-TR" dirty="0" smtClean="0">
                <a:latin typeface="Times New Roman" panose="02020603050405020304" pitchFamily="18" charset="0"/>
                <a:cs typeface="Times New Roman" panose="02020603050405020304" pitchFamily="18" charset="0"/>
              </a:rPr>
              <a:t> etiketleri semantik olmayan elementlerdir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Group</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Selectors</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2"/>
            <a:ext cx="9613861" cy="3898465"/>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Bir blok içinde iç içe etiketlerimiz (seçicilerimiz) olmuş olsun bu etiketler aynı seviyede olabilir ya da </a:t>
            </a:r>
            <a:r>
              <a:rPr lang="tr-TR" sz="2200" dirty="0" smtClean="0">
                <a:latin typeface="Times New Roman" panose="02020603050405020304" pitchFamily="18" charset="0"/>
                <a:cs typeface="Times New Roman" panose="02020603050405020304" pitchFamily="18" charset="0"/>
              </a:rPr>
              <a:t>olmayabilir. Bunlara bir </a:t>
            </a:r>
            <a:r>
              <a:rPr lang="tr-TR" sz="2200" dirty="0">
                <a:latin typeface="Times New Roman" panose="02020603050405020304" pitchFamily="18" charset="0"/>
                <a:cs typeface="Times New Roman" panose="02020603050405020304" pitchFamily="18" charset="0"/>
              </a:rPr>
              <a:t>gruplama ile erişebilmemiz mümkün.</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Tüm etiketler </a:t>
            </a:r>
            <a:endParaRPr lang="tr-TR" sz="2200" dirty="0" smtClean="0">
              <a:latin typeface="Times New Roman" panose="02020603050405020304" pitchFamily="18" charset="0"/>
              <a:cs typeface="Times New Roman" panose="02020603050405020304" pitchFamily="18" charset="0"/>
            </a:endParaRPr>
          </a:p>
          <a:p>
            <a:r>
              <a:rPr lang="tr-TR" sz="2200" dirty="0" smtClean="0">
                <a:latin typeface="Times New Roman" panose="02020603050405020304" pitchFamily="18" charset="0"/>
                <a:cs typeface="Times New Roman" panose="02020603050405020304" pitchFamily="18" charset="0"/>
              </a:rPr>
              <a:t>div,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Tüm div ve tüm p etiketleri</a:t>
            </a:r>
          </a:p>
          <a:p>
            <a:r>
              <a:rPr lang="tr-TR" sz="2200" dirty="0" smtClean="0">
                <a:latin typeface="Times New Roman" panose="02020603050405020304" pitchFamily="18" charset="0"/>
                <a:cs typeface="Times New Roman" panose="02020603050405020304" pitchFamily="18" charset="0"/>
              </a:rPr>
              <a:t>div </a:t>
            </a:r>
            <a:r>
              <a:rPr lang="tr-TR" sz="2200" dirty="0">
                <a:latin typeface="Times New Roman" panose="02020603050405020304" pitchFamily="18" charset="0"/>
                <a:cs typeface="Times New Roman" panose="02020603050405020304" pitchFamily="18" charset="0"/>
              </a:rPr>
              <a:t>p </a:t>
            </a:r>
            <a:r>
              <a:rPr lang="tr-TR" sz="2200" dirty="0">
                <a:latin typeface="Times New Roman" panose="02020603050405020304" pitchFamily="18" charset="0"/>
                <a:cs typeface="Times New Roman" panose="02020603050405020304" pitchFamily="18" charset="0"/>
                <a:sym typeface="Wingdings" panose="05000000000000000000" pitchFamily="2" charset="2"/>
              </a:rPr>
              <a:t> </a:t>
            </a:r>
            <a:r>
              <a:rPr lang="tr-TR" sz="2200" dirty="0" err="1">
                <a:latin typeface="Times New Roman" panose="02020603050405020304" pitchFamily="18" charset="0"/>
                <a:cs typeface="Times New Roman" panose="02020603050405020304" pitchFamily="18" charset="0"/>
                <a:sym typeface="Wingdings" panose="05000000000000000000" pitchFamily="2" charset="2"/>
              </a:rPr>
              <a:t>Div</a:t>
            </a:r>
            <a:r>
              <a:rPr lang="tr-TR" sz="2200" dirty="0">
                <a:latin typeface="Times New Roman" panose="02020603050405020304" pitchFamily="18" charset="0"/>
                <a:cs typeface="Times New Roman" panose="02020603050405020304" pitchFamily="18" charset="0"/>
                <a:sym typeface="Wingdings" panose="05000000000000000000" pitchFamily="2" charset="2"/>
              </a:rPr>
              <a:t> içerisindeki tüm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etiketleri</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div&gt;p  Üst etiketi div olan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etiketinden sonra gelen ilk p etiketi</a:t>
            </a: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ile aynı seviyede yer alan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57196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Box </a:t>
            </a:r>
            <a:r>
              <a:rPr lang="tr-TR" dirty="0" err="1" smtClean="0">
                <a:latin typeface="Times New Roman" panose="02020603050405020304" pitchFamily="18" charset="0"/>
                <a:cs typeface="Times New Roman" panose="02020603050405020304" pitchFamily="18" charset="0"/>
              </a:rPr>
              <a:t>Sizing</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Bir nesnenin kapladığı alan </a:t>
            </a:r>
            <a:r>
              <a:rPr lang="tr-TR" b="1" dirty="0">
                <a:latin typeface="Times New Roman" panose="02020603050405020304" pitchFamily="18" charset="0"/>
                <a:cs typeface="Times New Roman" panose="02020603050405020304" pitchFamily="18" charset="0"/>
              </a:rPr>
              <a:t>nesnenin genişliği + </a:t>
            </a:r>
            <a:r>
              <a:rPr lang="tr-TR" b="1" dirty="0" err="1">
                <a:latin typeface="Times New Roman" panose="02020603050405020304" pitchFamily="18" charset="0"/>
                <a:cs typeface="Times New Roman" panose="02020603050405020304" pitchFamily="18" charset="0"/>
              </a:rPr>
              <a:t>padding</a:t>
            </a:r>
            <a:r>
              <a:rPr lang="tr-TR" b="1" dirty="0">
                <a:latin typeface="Times New Roman" panose="02020603050405020304" pitchFamily="18" charset="0"/>
                <a:cs typeface="Times New Roman" panose="02020603050405020304" pitchFamily="18" charset="0"/>
              </a:rPr>
              <a:t> + </a:t>
            </a:r>
            <a:r>
              <a:rPr lang="tr-TR" b="1"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değerlerinin toplamıdır</a:t>
            </a:r>
            <a:r>
              <a:rPr lang="tr-TR" dirty="0" smtClean="0">
                <a:latin typeface="Times New Roman" panose="02020603050405020304" pitchFamily="18" charset="0"/>
                <a:cs typeface="Times New Roman" panose="02020603050405020304" pitchFamily="18" charset="0"/>
              </a:rPr>
              <a:t>. Nesnenin kapladığı toplam alan için </a:t>
            </a:r>
            <a:r>
              <a:rPr lang="tr-TR" dirty="0" err="1">
                <a:latin typeface="Times New Roman" panose="02020603050405020304" pitchFamily="18" charset="0"/>
                <a:cs typeface="Times New Roman" panose="02020603050405020304" pitchFamily="18" charset="0"/>
              </a:rPr>
              <a:t>p</a:t>
            </a:r>
            <a:r>
              <a:rPr lang="tr-TR" dirty="0" err="1" smtClean="0">
                <a:latin typeface="Times New Roman" panose="02020603050405020304" pitchFamily="18" charset="0"/>
                <a:cs typeface="Times New Roman" panose="02020603050405020304" pitchFamily="18" charset="0"/>
              </a:rPr>
              <a:t>adding</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border</a:t>
            </a:r>
            <a:r>
              <a:rPr lang="tr-TR" dirty="0" smtClean="0">
                <a:latin typeface="Times New Roman" panose="02020603050405020304" pitchFamily="18" charset="0"/>
                <a:cs typeface="Times New Roman" panose="02020603050405020304" pitchFamily="18" charset="0"/>
              </a:rPr>
              <a:t> değerlerini hesaba katmak bazı durumlarda uğraştırıcı olabilir </a:t>
            </a:r>
            <a:r>
              <a:rPr lang="tr-TR" dirty="0" err="1" smtClean="0">
                <a:latin typeface="Times New Roman" panose="02020603050405020304" pitchFamily="18" charset="0"/>
                <a:cs typeface="Times New Roman" panose="02020603050405020304" pitchFamily="18" charset="0"/>
              </a:rPr>
              <a:t>box-sizing</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border-box</a:t>
            </a:r>
            <a:r>
              <a:rPr lang="tr-TR" dirty="0" smtClean="0">
                <a:latin typeface="Times New Roman" panose="02020603050405020304" pitchFamily="18" charset="0"/>
                <a:cs typeface="Times New Roman" panose="02020603050405020304" pitchFamily="18" charset="0"/>
              </a:rPr>
              <a:t>; ile bu değerleri hesaba katmadan nesnenin toplam alanını bulabiliriz.</a:t>
            </a:r>
            <a:endParaRPr lang="tr-TR" dirty="0">
              <a:latin typeface="Times New Roman" panose="02020603050405020304" pitchFamily="18" charset="0"/>
              <a:cs typeface="Times New Roman" panose="02020603050405020304" pitchFamily="18" charset="0"/>
            </a:endParaRPr>
          </a:p>
          <a:p>
            <a:pPr marL="0" indent="0">
              <a:buNone/>
            </a:pPr>
            <a:r>
              <a:rPr lang="tr-TR" b="1" dirty="0" err="1">
                <a:latin typeface="Times New Roman" panose="02020603050405020304" pitchFamily="18" charset="0"/>
                <a:cs typeface="Times New Roman" panose="02020603050405020304" pitchFamily="18" charset="0"/>
              </a:rPr>
              <a:t>border-box</a:t>
            </a:r>
            <a:r>
              <a:rPr lang="tr-TR" dirty="0">
                <a:latin typeface="Times New Roman" panose="02020603050405020304" pitchFamily="18" charset="0"/>
                <a:cs typeface="Times New Roman" panose="02020603050405020304" pitchFamily="18" charset="0"/>
              </a:rPr>
              <a:t> :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dahildir. </a:t>
            </a:r>
            <a:endParaRPr lang="tr-TR" dirty="0" smtClean="0">
              <a:latin typeface="Times New Roman" panose="02020603050405020304" pitchFamily="18" charset="0"/>
              <a:cs typeface="Times New Roman" panose="02020603050405020304" pitchFamily="18" charset="0"/>
            </a:endParaRPr>
          </a:p>
          <a:p>
            <a:pPr marL="0" indent="0">
              <a:buNone/>
            </a:pPr>
            <a:r>
              <a:rPr lang="tr-TR" b="1" dirty="0" err="1" smtClean="0">
                <a:latin typeface="Times New Roman" panose="02020603050405020304" pitchFamily="18" charset="0"/>
                <a:cs typeface="Times New Roman" panose="02020603050405020304" pitchFamily="18" charset="0"/>
              </a:rPr>
              <a:t>content-box</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 değildir.</a:t>
            </a:r>
          </a:p>
        </p:txBody>
      </p:sp>
    </p:spTree>
    <p:extLst>
      <p:ext uri="{BB962C8B-B14F-4D97-AF65-F5344CB8AC3E}">
        <p14:creationId xmlns:p14="http://schemas.microsoft.com/office/powerpoint/2010/main" val="112564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377316" y="3138351"/>
            <a:ext cx="2825423" cy="1233487"/>
          </a:xfrm>
          <a:prstGeom prst="rect">
            <a:avLst/>
          </a:prstGeom>
        </p:spPr>
      </p:pic>
      <p:pic>
        <p:nvPicPr>
          <p:cNvPr id="7" name="Resim 6"/>
          <p:cNvPicPr>
            <a:picLocks noChangeAspect="1"/>
          </p:cNvPicPr>
          <p:nvPr/>
        </p:nvPicPr>
        <p:blipFill>
          <a:blip r:embed="rId3"/>
          <a:stretch>
            <a:fillRect/>
          </a:stretch>
        </p:blipFill>
        <p:spPr>
          <a:xfrm>
            <a:off x="1402079" y="3142119"/>
            <a:ext cx="1558799" cy="1229719"/>
          </a:xfrm>
          <a:prstGeom prst="rect">
            <a:avLst/>
          </a:prstGeom>
        </p:spPr>
      </p:pic>
      <p:pic>
        <p:nvPicPr>
          <p:cNvPr id="8" name="Resim 7"/>
          <p:cNvPicPr>
            <a:picLocks noChangeAspect="1"/>
          </p:cNvPicPr>
          <p:nvPr/>
        </p:nvPicPr>
        <p:blipFill>
          <a:blip r:embed="rId4"/>
          <a:stretch>
            <a:fillRect/>
          </a:stretch>
        </p:blipFill>
        <p:spPr>
          <a:xfrm>
            <a:off x="3392747" y="2044840"/>
            <a:ext cx="2552700" cy="4095750"/>
          </a:xfrm>
          <a:prstGeom prst="rect">
            <a:avLst/>
          </a:prstGeom>
        </p:spPr>
      </p:pic>
    </p:spTree>
    <p:extLst>
      <p:ext uri="{BB962C8B-B14F-4D97-AF65-F5344CB8AC3E}">
        <p14:creationId xmlns:p14="http://schemas.microsoft.com/office/powerpoint/2010/main" val="370724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Display</a:t>
            </a:r>
            <a:r>
              <a:rPr lang="tr-TR" dirty="0" smtClean="0"/>
              <a:t> </a:t>
            </a:r>
            <a:r>
              <a:rPr lang="tr-TR" dirty="0" err="1" smtClean="0"/>
              <a:t>Vs</a:t>
            </a:r>
            <a:r>
              <a:rPr lang="tr-TR" dirty="0" smtClean="0"/>
              <a:t> </a:t>
            </a:r>
            <a:r>
              <a:rPr lang="tr-TR" dirty="0" err="1" smtClean="0"/>
              <a:t>Visibility</a:t>
            </a:r>
            <a:endParaRPr lang="tr-TR" dirty="0"/>
          </a:p>
        </p:txBody>
      </p:sp>
      <p:sp>
        <p:nvSpPr>
          <p:cNvPr id="3" name="İçerik Yer Tutucusu 2"/>
          <p:cNvSpPr>
            <a:spLocks noGrp="1"/>
          </p:cNvSpPr>
          <p:nvPr>
            <p:ph idx="1"/>
          </p:nvPr>
        </p:nvSpPr>
        <p:spPr/>
        <p:txBody>
          <a:bodyPr/>
          <a:lstStyle/>
          <a:p>
            <a:r>
              <a:rPr lang="tr-TR" dirty="0" err="1" smtClean="0"/>
              <a:t>display:none</a:t>
            </a:r>
            <a:r>
              <a:rPr lang="tr-TR" dirty="0" smtClean="0"/>
              <a:t> = </a:t>
            </a:r>
            <a:r>
              <a:rPr lang="tr-TR" dirty="0"/>
              <a:t>Sayfanın normal akısı içerisinden elementi siler ve diğer elementlerin bu boşluğu doldurmasına izin </a:t>
            </a:r>
            <a:r>
              <a:rPr lang="tr-TR" dirty="0" smtClean="0"/>
              <a:t>verir</a:t>
            </a:r>
            <a:endParaRPr lang="tr-TR" dirty="0"/>
          </a:p>
          <a:p>
            <a:r>
              <a:rPr lang="tr-TR" dirty="0" err="1"/>
              <a:t>visibility:hidden</a:t>
            </a:r>
            <a:r>
              <a:rPr lang="tr-TR" dirty="0"/>
              <a:t> </a:t>
            </a:r>
            <a:r>
              <a:rPr lang="tr-TR" dirty="0" smtClean="0"/>
              <a:t>= </a:t>
            </a:r>
            <a:r>
              <a:rPr lang="tr-TR" dirty="0"/>
              <a:t>öğeyi sayfanın normal akışında, hala yer kaplayacak şekilde bırakır.</a:t>
            </a:r>
          </a:p>
        </p:txBody>
      </p:sp>
    </p:spTree>
    <p:extLst>
      <p:ext uri="{BB962C8B-B14F-4D97-AF65-F5344CB8AC3E}">
        <p14:creationId xmlns:p14="http://schemas.microsoft.com/office/powerpoint/2010/main" val="130242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Pseudo</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class</a:t>
            </a:r>
            <a:r>
              <a:rPr lang="tr-TR" dirty="0" smtClean="0">
                <a:latin typeface="Times New Roman" panose="02020603050405020304" pitchFamily="18" charset="0"/>
                <a:cs typeface="Times New Roman" panose="02020603050405020304" pitchFamily="18" charset="0"/>
              </a:rPr>
              <a:t> ve element</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t>Pseudo</a:t>
            </a:r>
            <a:r>
              <a:rPr lang="tr-TR" dirty="0"/>
              <a:t> sınıf ve elementleri </a:t>
            </a:r>
            <a:r>
              <a:rPr lang="tr-TR" dirty="0" err="1"/>
              <a:t>CSS’i</a:t>
            </a:r>
            <a:r>
              <a:rPr lang="tr-TR" dirty="0"/>
              <a:t> destekleyen web tarayıcıları tarafından otomatik olarak tanınan özel sınıf ve elementlerdir. Bu sınıf ve elementler (x)html hiyerarşisi ile erişemediğimiz element ve sınıflara erişmemizi sağlar. </a:t>
            </a:r>
            <a:r>
              <a:rPr lang="tr-TR" b="1" dirty="0" err="1"/>
              <a:t>Pseudo</a:t>
            </a:r>
            <a:r>
              <a:rPr lang="tr-TR" b="1" dirty="0"/>
              <a:t> sınıfı</a:t>
            </a:r>
            <a:r>
              <a:rPr lang="tr-TR" dirty="0"/>
              <a:t> bir elementi farklı sınıflara böler(</a:t>
            </a:r>
            <a:r>
              <a:rPr lang="tr-TR" dirty="0" err="1"/>
              <a:t>örn</a:t>
            </a:r>
            <a:r>
              <a:rPr lang="tr-TR" dirty="0"/>
              <a:t>: link elementini </a:t>
            </a:r>
            <a:r>
              <a:rPr lang="tr-TR" dirty="0" err="1"/>
              <a:t>active</a:t>
            </a:r>
            <a:r>
              <a:rPr lang="tr-TR" dirty="0"/>
              <a:t>, </a:t>
            </a:r>
            <a:r>
              <a:rPr lang="tr-TR" dirty="0" err="1"/>
              <a:t>visited</a:t>
            </a:r>
            <a:r>
              <a:rPr lang="tr-TR" dirty="0"/>
              <a:t> vd. sınıflarına böler) </a:t>
            </a:r>
            <a:r>
              <a:rPr lang="tr-TR" b="1" dirty="0" err="1"/>
              <a:t>Pseudo</a:t>
            </a:r>
            <a:r>
              <a:rPr lang="tr-TR" b="1" dirty="0"/>
              <a:t> elementi</a:t>
            </a:r>
            <a:r>
              <a:rPr lang="tr-TR" dirty="0"/>
              <a:t> ise bir elementi alt kısımlara böler (örneğin bir paragrafın ilk harfi, bir paragrafın ilk satırı gibi.) </a:t>
            </a:r>
            <a:r>
              <a:rPr lang="tr-TR" dirty="0" err="1"/>
              <a:t>Pseudo</a:t>
            </a:r>
            <a:r>
              <a:rPr lang="tr-TR" dirty="0"/>
              <a:t> sınıfına örnek:</a:t>
            </a:r>
          </a:p>
        </p:txBody>
      </p:sp>
    </p:spTree>
    <p:extLst>
      <p:ext uri="{BB962C8B-B14F-4D97-AF65-F5344CB8AC3E}">
        <p14:creationId xmlns:p14="http://schemas.microsoft.com/office/powerpoint/2010/main" val="334602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Pseudo</a:t>
            </a:r>
            <a:r>
              <a:rPr lang="tr-TR" dirty="0" smtClean="0"/>
              <a:t> </a:t>
            </a:r>
            <a:r>
              <a:rPr lang="tr-TR" dirty="0"/>
              <a:t>C</a:t>
            </a:r>
            <a:r>
              <a:rPr lang="tr-TR" dirty="0" smtClean="0"/>
              <a:t>lass ve Element </a:t>
            </a:r>
            <a:r>
              <a:rPr lang="tr-TR" dirty="0" err="1" smtClean="0"/>
              <a:t>Syntax</a:t>
            </a:r>
            <a:endParaRPr lang="tr-TR" dirty="0"/>
          </a:p>
        </p:txBody>
      </p:sp>
      <p:pic>
        <p:nvPicPr>
          <p:cNvPr id="4" name="İçerik Yer Tutucusu 3"/>
          <p:cNvPicPr>
            <a:picLocks noGrp="1" noChangeAspect="1"/>
          </p:cNvPicPr>
          <p:nvPr>
            <p:ph idx="1"/>
          </p:nvPr>
        </p:nvPicPr>
        <p:blipFill>
          <a:blip r:embed="rId2"/>
          <a:stretch>
            <a:fillRect/>
          </a:stretch>
        </p:blipFill>
        <p:spPr>
          <a:xfrm>
            <a:off x="3436008" y="2319383"/>
            <a:ext cx="3598863" cy="3598863"/>
          </a:xfrm>
          <a:prstGeom prst="rect">
            <a:avLst/>
          </a:prstGeom>
        </p:spPr>
      </p:pic>
    </p:spTree>
    <p:extLst>
      <p:ext uri="{BB962C8B-B14F-4D97-AF65-F5344CB8AC3E}">
        <p14:creationId xmlns:p14="http://schemas.microsoft.com/office/powerpoint/2010/main" val="20293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80295" y="2777536"/>
            <a:ext cx="5131934" cy="2357391"/>
          </a:xfrm>
          <a:prstGeom prst="rect">
            <a:avLst/>
          </a:prstGeom>
        </p:spPr>
      </p:pic>
      <p:pic>
        <p:nvPicPr>
          <p:cNvPr id="6" name="Resim 5"/>
          <p:cNvPicPr>
            <a:picLocks noChangeAspect="1"/>
          </p:cNvPicPr>
          <p:nvPr/>
        </p:nvPicPr>
        <p:blipFill>
          <a:blip r:embed="rId3"/>
          <a:stretch>
            <a:fillRect/>
          </a:stretch>
        </p:blipFill>
        <p:spPr>
          <a:xfrm>
            <a:off x="5836511" y="2772727"/>
            <a:ext cx="5953125" cy="2362200"/>
          </a:xfrm>
          <a:prstGeom prst="rect">
            <a:avLst/>
          </a:prstGeom>
        </p:spPr>
      </p:pic>
    </p:spTree>
    <p:extLst>
      <p:ext uri="{BB962C8B-B14F-4D97-AF65-F5344CB8AC3E}">
        <p14:creationId xmlns:p14="http://schemas.microsoft.com/office/powerpoint/2010/main" val="72584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CrossOrigin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583475" y="1994263"/>
            <a:ext cx="9710708" cy="3941926"/>
          </a:xfrm>
        </p:spPr>
        <p:txBody>
          <a:bodyPr>
            <a:normAutofit/>
          </a:bodyPr>
          <a:lstStyle/>
          <a:p>
            <a:pPr marL="0" indent="0">
              <a:buNone/>
            </a:pPr>
            <a:r>
              <a:rPr lang="tr-TR" b="1"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 </a:t>
            </a:r>
            <a:r>
              <a:rPr lang="tr-TR" dirty="0">
                <a:latin typeface="Times New Roman" panose="02020603050405020304" pitchFamily="18" charset="0"/>
                <a:cs typeface="Times New Roman" panose="02020603050405020304" pitchFamily="18" charset="0"/>
              </a:rPr>
              <a:t>T</a:t>
            </a:r>
            <a:r>
              <a:rPr lang="tr-TR" dirty="0" smtClean="0">
                <a:latin typeface="Times New Roman" panose="02020603050405020304" pitchFamily="18" charset="0"/>
                <a:cs typeface="Times New Roman" panose="02020603050405020304" pitchFamily="18" charset="0"/>
              </a:rPr>
              <a:t>arayıcının çalışabilmesi </a:t>
            </a:r>
            <a:r>
              <a:rPr lang="tr-TR" dirty="0">
                <a:latin typeface="Times New Roman" panose="02020603050405020304" pitchFamily="18" charset="0"/>
                <a:cs typeface="Times New Roman" panose="02020603050405020304" pitchFamily="18" charset="0"/>
              </a:rPr>
              <a:t>için </a:t>
            </a:r>
            <a:r>
              <a:rPr lang="tr-TR" dirty="0" smtClean="0">
                <a:latin typeface="Times New Roman" panose="02020603050405020304" pitchFamily="18" charset="0"/>
                <a:cs typeface="Times New Roman" panose="02020603050405020304" pitchFamily="18" charset="0"/>
              </a:rPr>
              <a:t>eşleştirilmek zorunda olan kaynağın </a:t>
            </a:r>
            <a:r>
              <a:rPr lang="tr-TR" dirty="0" err="1" smtClean="0">
                <a:latin typeface="Times New Roman" panose="02020603050405020304" pitchFamily="18" charset="0"/>
                <a:cs typeface="Times New Roman" panose="02020603050405020304" pitchFamily="18" charset="0"/>
              </a:rPr>
              <a:t>hash</a:t>
            </a:r>
            <a:r>
              <a:rPr lang="tr-TR" dirty="0" smtClean="0">
                <a:latin typeface="Times New Roman" panose="02020603050405020304" pitchFamily="18" charset="0"/>
                <a:cs typeface="Times New Roman" panose="02020603050405020304" pitchFamily="18" charset="0"/>
              </a:rPr>
              <a:t> değerini </a:t>
            </a:r>
            <a:r>
              <a:rPr lang="tr-TR" dirty="0">
                <a:latin typeface="Times New Roman" panose="02020603050405020304" pitchFamily="18" charset="0"/>
                <a:cs typeface="Times New Roman" panose="02020603050405020304" pitchFamily="18" charset="0"/>
              </a:rPr>
              <a:t>tanımlar.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dosyanın değiştirilmemiş olmasını ve beklenen verileri içermesini sağlar. Bu şekilde tarayıcı farklı (örneğin, kötü amaçlı) kaynakları </a:t>
            </a:r>
            <a:r>
              <a:rPr lang="tr-TR" dirty="0" smtClean="0">
                <a:latin typeface="Times New Roman" panose="02020603050405020304" pitchFamily="18" charset="0"/>
                <a:cs typeface="Times New Roman" panose="02020603050405020304" pitchFamily="18" charset="0"/>
              </a:rPr>
              <a:t>yüklemeyecektir. </a:t>
            </a:r>
            <a:r>
              <a:rPr lang="tr-TR" dirty="0" err="1" smtClean="0">
                <a:latin typeface="Times New Roman" panose="02020603050405020304" pitchFamily="18" charset="0"/>
                <a:cs typeface="Times New Roman" panose="02020603050405020304" pitchFamily="18" charset="0"/>
              </a:rPr>
              <a:t>Cdn</a:t>
            </a:r>
            <a:r>
              <a:rPr lang="tr-TR" dirty="0" smtClean="0">
                <a:latin typeface="Times New Roman" panose="02020603050405020304" pitchFamily="18" charset="0"/>
                <a:cs typeface="Times New Roman" panose="02020603050405020304" pitchFamily="18" charset="0"/>
              </a:rPr>
              <a:t> üzerinde </a:t>
            </a:r>
            <a:r>
              <a:rPr lang="tr-TR" dirty="0" err="1" smtClean="0">
                <a:latin typeface="Times New Roman" panose="02020603050405020304" pitchFamily="18" charset="0"/>
                <a:cs typeface="Times New Roman" panose="02020603050405020304" pitchFamily="18" charset="0"/>
              </a:rPr>
              <a:t>js</a:t>
            </a:r>
            <a:r>
              <a:rPr lang="tr-TR" dirty="0" smtClean="0">
                <a:latin typeface="Times New Roman" panose="02020603050405020304" pitchFamily="18" charset="0"/>
                <a:cs typeface="Times New Roman" panose="02020603050405020304" pitchFamily="18" charset="0"/>
              </a:rPr>
              <a:t> dosyalarımızın </a:t>
            </a:r>
            <a:r>
              <a:rPr lang="tr-TR" dirty="0" err="1" smtClean="0">
                <a:latin typeface="Times New Roman" panose="02020603050405020304" pitchFamily="18" charset="0"/>
                <a:cs typeface="Times New Roman" panose="02020603050405020304" pitchFamily="18" charset="0"/>
              </a:rPr>
              <a:t>hacklendiğini</a:t>
            </a:r>
            <a:r>
              <a:rPr lang="tr-TR" dirty="0" smtClean="0">
                <a:latin typeface="Times New Roman" panose="02020603050405020304" pitchFamily="18" charset="0"/>
                <a:cs typeface="Times New Roman" panose="02020603050405020304" pitchFamily="18" charset="0"/>
              </a:rPr>
              <a:t> düşünelim, bunu bilmemize imkan yoktur. </a:t>
            </a:r>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özelliği eşleşme olmayan içeriklerin yüklenmesini bizim için engeller. Geçersiz </a:t>
            </a:r>
            <a:r>
              <a:rPr lang="tr-TR" dirty="0" err="1" smtClean="0">
                <a:latin typeface="Times New Roman" panose="02020603050405020304" pitchFamily="18" charset="0"/>
                <a:cs typeface="Times New Roman" panose="02020603050405020304" pitchFamily="18" charset="0"/>
              </a:rPr>
              <a:t>chrome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developer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toolslar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cross-origine</a:t>
            </a:r>
            <a:r>
              <a:rPr lang="tr-TR" dirty="0" smtClean="0">
                <a:latin typeface="Times New Roman" panose="02020603050405020304" pitchFamily="18" charset="0"/>
                <a:cs typeface="Times New Roman" panose="02020603050405020304" pitchFamily="18" charset="0"/>
              </a:rPr>
              <a:t> bakmaksızın engellenecektir.</a:t>
            </a:r>
          </a:p>
          <a:p>
            <a:pPr marL="0" indent="0">
              <a:buNone/>
            </a:pPr>
            <a:endParaRPr lang="tr-TR" dirty="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Cross-</a:t>
            </a:r>
            <a:r>
              <a:rPr lang="tr-TR" dirty="0" err="1" smtClean="0">
                <a:latin typeface="Times New Roman" panose="02020603050405020304" pitchFamily="18" charset="0"/>
                <a:cs typeface="Times New Roman" panose="02020603050405020304" pitchFamily="18" charset="0"/>
              </a:rPr>
              <a:t>Origin</a:t>
            </a:r>
            <a:r>
              <a:rPr lang="tr-TR" dirty="0" smtClean="0">
                <a:latin typeface="Times New Roman" panose="02020603050405020304" pitchFamily="18" charset="0"/>
                <a:cs typeface="Times New Roman" panose="02020603050405020304" pitchFamily="18" charset="0"/>
              </a:rPr>
              <a:t> </a:t>
            </a:r>
            <a:r>
              <a:rPr lang="tr-TR"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K</a:t>
            </a:r>
            <a:r>
              <a:rPr lang="tr-TR" smtClean="0">
                <a:latin typeface="Times New Roman" panose="02020603050405020304" pitchFamily="18" charset="0"/>
                <a:cs typeface="Times New Roman" panose="02020603050405020304" pitchFamily="18" charset="0"/>
              </a:rPr>
              <a:t>aynak </a:t>
            </a:r>
            <a:r>
              <a:rPr lang="tr-TR" dirty="0">
                <a:latin typeface="Times New Roman" panose="02020603050405020304" pitchFamily="18" charset="0"/>
                <a:cs typeface="Times New Roman" panose="02020603050405020304" pitchFamily="18" charset="0"/>
              </a:rPr>
              <a:t>farklı bir Köken üzerindeki bir sunucudan yüklendiğinde kullanılan seçenekleri tanımlar.</a:t>
            </a:r>
            <a:endParaRPr lang="tr-TR"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88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435</Words>
  <Application>Microsoft Office PowerPoint</Application>
  <PresentationFormat>Geniş ekran</PresentationFormat>
  <Paragraphs>71</Paragraphs>
  <Slides>20</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20</vt:i4>
      </vt:variant>
    </vt:vector>
  </HeadingPairs>
  <TitlesOfParts>
    <vt:vector size="26" baseType="lpstr">
      <vt:lpstr>Arial</vt:lpstr>
      <vt:lpstr>Calibri</vt:lpstr>
      <vt:lpstr>Times New Roman</vt:lpstr>
      <vt:lpstr>Trebuchet MS</vt:lpstr>
      <vt:lpstr>Wingdings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lpstr>XHTML ve HTML5 farkı nedir?</vt:lpstr>
      <vt:lpstr>Semantic vs NonSemantic</vt:lpstr>
      <vt:lpstr>Group Selectors</vt:lpstr>
      <vt:lpstr>Box Sizing</vt:lpstr>
      <vt:lpstr>PowerPoint Sunusu</vt:lpstr>
      <vt:lpstr>Display Vs Visibility</vt:lpstr>
      <vt:lpstr>Pseudo class ve element</vt:lpstr>
      <vt:lpstr>Pseudo Class ve Element Syntax</vt:lpstr>
      <vt:lpstr>PowerPoint Sunusu</vt:lpstr>
      <vt:lpstr>Integrity ve CrossOrigin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2022-05-26T20:54:21Z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